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92" r:id="rId3"/>
    <p:sldId id="293" r:id="rId4"/>
    <p:sldId id="303" r:id="rId5"/>
    <p:sldId id="278" r:id="rId6"/>
    <p:sldId id="301" r:id="rId7"/>
    <p:sldId id="258" r:id="rId8"/>
    <p:sldId id="281" r:id="rId9"/>
    <p:sldId id="282" r:id="rId10"/>
    <p:sldId id="260" r:id="rId11"/>
    <p:sldId id="283" r:id="rId12"/>
    <p:sldId id="259" r:id="rId13"/>
    <p:sldId id="288" r:id="rId14"/>
    <p:sldId id="304" r:id="rId15"/>
    <p:sldId id="300" r:id="rId16"/>
    <p:sldId id="286" r:id="rId17"/>
    <p:sldId id="285" r:id="rId18"/>
    <p:sldId id="298" r:id="rId19"/>
    <p:sldId id="299" r:id="rId20"/>
    <p:sldId id="29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F0043-7147-4718-A5BA-EBF998680E7D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4D120-C663-4057-8780-400BB974B9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F0043-7147-4718-A5BA-EBF998680E7D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4D120-C663-4057-8780-400BB974B9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F0043-7147-4718-A5BA-EBF998680E7D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4D120-C663-4057-8780-400BB974B9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F0043-7147-4718-A5BA-EBF998680E7D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4D120-C663-4057-8780-400BB974B9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F0043-7147-4718-A5BA-EBF998680E7D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4D120-C663-4057-8780-400BB974B9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F0043-7147-4718-A5BA-EBF998680E7D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4D120-C663-4057-8780-400BB974B9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F0043-7147-4718-A5BA-EBF998680E7D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4D120-C663-4057-8780-400BB974B9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F0043-7147-4718-A5BA-EBF998680E7D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4D120-C663-4057-8780-400BB974B9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F0043-7147-4718-A5BA-EBF998680E7D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4D120-C663-4057-8780-400BB974B9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F0043-7147-4718-A5BA-EBF998680E7D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4D120-C663-4057-8780-400BB974B9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F0043-7147-4718-A5BA-EBF998680E7D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4D120-C663-4057-8780-400BB974B9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8F0043-7147-4718-A5BA-EBF998680E7D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A4D120-C663-4057-8780-400BB974B91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Teacher\Desktop\&#1084;&#1091;&#1079;&#1099;&#1082;&#1072;\42031ae01cf9%20(3).mp3" TargetMode="Externa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www.saveplanet.su/files/images/planeta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32656"/>
            <a:ext cx="8001056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</p:spPr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/>
            </a:r>
            <a:br>
              <a:rPr lang="ru-RU" b="1" dirty="0" smtClean="0">
                <a:solidFill>
                  <a:srgbClr val="00B050"/>
                </a:solidFill>
              </a:rPr>
            </a:br>
            <a:endParaRPr lang="ru-RU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982462"/>
          </a:xfrm>
        </p:spPr>
        <p:txBody>
          <a:bodyPr>
            <a:normAutofit fontScale="90000"/>
          </a:bodyPr>
          <a:lstStyle/>
          <a:p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b="1" dirty="0" smtClean="0"/>
              <a:t>Экологическая катастрофа в Венгрии 2010 г.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" name="Содержимое 3" descr="http://www.eco-net.ru/files/users/user-147/hungary_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268760"/>
            <a:ext cx="7929618" cy="50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Чернобыльская катастрофа, СССР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4" name="Содержимое 3" descr="Чернобыль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96752"/>
            <a:ext cx="8208912" cy="5305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778098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4000" b="1" dirty="0" smtClean="0"/>
              <a:t>Взрыв нефтяной платформы </a:t>
            </a:r>
            <a:r>
              <a:rPr lang="ru-RU" sz="4000" b="1" dirty="0" err="1" smtClean="0"/>
              <a:t>Deepwater</a:t>
            </a:r>
            <a:r>
              <a:rPr lang="ru-RU" sz="4000" b="1" dirty="0" smtClean="0"/>
              <a:t> </a:t>
            </a:r>
            <a:r>
              <a:rPr lang="ru-RU" sz="4000" b="1" dirty="0" err="1" smtClean="0"/>
              <a:t>Horizon</a:t>
            </a:r>
            <a:r>
              <a:rPr lang="ru-RU" sz="4000" b="1" dirty="0" smtClean="0"/>
              <a:t> в Мексиканском заливе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 </a:t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8" name="Содержимое 3" descr="http://www.saveplanet.su/files/images/razliv_nefti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772816"/>
            <a:ext cx="8319868" cy="5085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Авария на АЭС в Японии 2011г.</a:t>
            </a:r>
            <a:endParaRPr lang="ru-RU" sz="4000" b="1" dirty="0"/>
          </a:p>
        </p:txBody>
      </p:sp>
      <p:pic>
        <p:nvPicPr>
          <p:cNvPr id="4" name="Содержимое 3" descr="http://img-fotki.yandex.ru/get/5705/invngn.3c/0_5370a_3bb3d28d_L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357298"/>
            <a:ext cx="7890100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Пожар на морской нефтедобывающей платформе у берегов США 2010 год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2.bp.blogspot.com/_KiKDykb0sFg/TRd00wD5lnI/AAAAAAAADLo/2mb4mHBs83Q/s1600/100_11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12014"/>
            <a:ext cx="8136904" cy="5185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Экологические катастрофы</a:t>
            </a:r>
            <a:endParaRPr lang="ru-RU" dirty="0"/>
          </a:p>
        </p:txBody>
      </p:sp>
      <p:pic>
        <p:nvPicPr>
          <p:cNvPr id="5" name="Picture 1" descr="C:\Users\User\Desktop\картинки по экологии\42cf7bf3ba70f273a275721e2046b9bb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313817"/>
            <a:ext cx="8280920" cy="5139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А что останется после нас?</a:t>
            </a:r>
            <a:br>
              <a:rPr lang="ru-RU" sz="3600" dirty="0" smtClean="0"/>
            </a:br>
            <a:r>
              <a:rPr lang="ru-RU" sz="4000" dirty="0" smtClean="0"/>
              <a:t>Каким будет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Экологический прогноз?</a:t>
            </a:r>
            <a:endParaRPr lang="ru-RU" b="1" dirty="0"/>
          </a:p>
        </p:txBody>
      </p:sp>
      <p:pic>
        <p:nvPicPr>
          <p:cNvPr id="8" name="Содержимое 3" descr="http://www.saveplanet.su/files/images/reki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143116"/>
            <a:ext cx="4038600" cy="423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Содержимое 3" descr="http://www.saveplanet.su/files/images/musor(1).jpg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67250" y="2143116"/>
            <a:ext cx="4000500" cy="423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91264" cy="1412776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/>
              <a:t>Гибель лесов-зелёных легких планеты</a:t>
            </a:r>
            <a:endParaRPr lang="ru-RU" sz="40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457200" y="3068960"/>
            <a:ext cx="3008313" cy="288032"/>
          </a:xfrm>
        </p:spPr>
        <p:txBody>
          <a:bodyPr>
            <a:normAutofit lnSpcReduction="10000"/>
          </a:bodyPr>
          <a:lstStyle/>
          <a:p>
            <a:endParaRPr lang="ru-RU" dirty="0"/>
          </a:p>
        </p:txBody>
      </p:sp>
      <p:pic>
        <p:nvPicPr>
          <p:cNvPr id="7" name="Picture 4" descr="http://uh.ru/files/a/6/8843/images/10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11406"/>
            <a:ext cx="8424936" cy="5346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Экологический прогноз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940152" y="1196752"/>
            <a:ext cx="2952328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dirty="0"/>
              <a:t>В одной стране фермеры решили уничтожить всех хищных зверей</a:t>
            </a:r>
            <a:r>
              <a:rPr lang="ru-RU" sz="3200" dirty="0" smtClean="0"/>
              <a:t>.</a:t>
            </a:r>
          </a:p>
          <a:p>
            <a:pPr lvl="0"/>
            <a:r>
              <a:rPr lang="ru-RU" sz="3200" dirty="0" smtClean="0"/>
              <a:t>Что произойдёт в природе, если они это сделают?</a:t>
            </a:r>
            <a:endParaRPr lang="ru-RU" sz="3200" dirty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63920" y="1052736"/>
            <a:ext cx="5704224" cy="5544616"/>
          </a:xfrm>
          <a:prstGeom prst="rect">
            <a:avLst/>
          </a:prstGeom>
          <a:gradFill>
            <a:gsLst>
              <a:gs pos="0">
                <a:srgbClr val="DDEBCF"/>
              </a:gs>
              <a:gs pos="100000">
                <a:srgbClr val="9CB86E"/>
              </a:gs>
              <a:gs pos="100000">
                <a:srgbClr val="156B1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9624" y="1028616"/>
            <a:ext cx="2932216" cy="269519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31840" y="3645024"/>
            <a:ext cx="2736305" cy="295232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91" t="2536" r="1426" b="1901"/>
          <a:stretch/>
        </p:blipFill>
        <p:spPr>
          <a:xfrm>
            <a:off x="199625" y="3645024"/>
            <a:ext cx="2932216" cy="2952328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z="1400" b="1" smtClean="0">
                <a:solidFill>
                  <a:srgbClr val="183822"/>
                </a:solidFill>
              </a:rPr>
              <a:pPr/>
              <a:t>18</a:t>
            </a:fld>
            <a:endParaRPr lang="ru-RU" b="1" dirty="0">
              <a:solidFill>
                <a:srgbClr val="183822"/>
              </a:solidFill>
            </a:endParaRPr>
          </a:p>
        </p:txBody>
      </p:sp>
      <p:pic>
        <p:nvPicPr>
          <p:cNvPr id="6146" name="Picture 2" descr="http://lobos.wolf-call.ru/foto/wall/wall_11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45364" y="1052736"/>
            <a:ext cx="2736304" cy="2620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1307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im2.kommersant.ru/Issues.photo/CORP/2013/02/27/KHA_000338_00001_1_t2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8507" y="882372"/>
            <a:ext cx="3225025" cy="2256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Экологический прогноз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603255" y="908720"/>
            <a:ext cx="243001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dirty="0"/>
              <a:t>На берегу озера было решено построить завод, </a:t>
            </a:r>
            <a:endParaRPr lang="ru-RU" sz="2800" dirty="0" smtClean="0"/>
          </a:p>
          <a:p>
            <a:pPr lvl="0"/>
            <a:r>
              <a:rPr lang="ru-RU" sz="2800" dirty="0" smtClean="0"/>
              <a:t>в </a:t>
            </a:r>
            <a:r>
              <a:rPr lang="ru-RU" sz="2800" dirty="0"/>
              <a:t>отходах которого содержится ртуть</a:t>
            </a:r>
            <a:r>
              <a:rPr lang="ru-RU" sz="2800" dirty="0" smtClean="0"/>
              <a:t>. Какую опасность это производство представляет для природы?</a:t>
            </a:r>
            <a:endParaRPr lang="ru-RU" sz="28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742" b="5143"/>
          <a:stretch/>
        </p:blipFill>
        <p:spPr>
          <a:xfrm>
            <a:off x="5105088" y="2420888"/>
            <a:ext cx="3223634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14236" y="4253706"/>
            <a:ext cx="3131840" cy="23488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07270" y="6492875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z="1400" b="1" smtClean="0">
                <a:solidFill>
                  <a:srgbClr val="183822"/>
                </a:solidFill>
              </a:rPr>
              <a:pPr/>
              <a:t>19</a:t>
            </a:fld>
            <a:endParaRPr lang="ru-RU" b="1" dirty="0">
              <a:solidFill>
                <a:srgbClr val="1838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0228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Первобытный человек</a:t>
            </a:r>
            <a:endParaRPr lang="ru-RU" sz="2800" b="1" dirty="0"/>
          </a:p>
        </p:txBody>
      </p:sp>
      <p:pic>
        <p:nvPicPr>
          <p:cNvPr id="3" name="Рисунок 2" descr="http://900igr.net/datai/istorija/Pervobytnaja-istorija/0005-006-Pervobytnaja-istorija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052736"/>
            <a:ext cx="4505994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 l="3381" t="5798" r="3381" b="19516"/>
          <a:stretch>
            <a:fillRect/>
          </a:stretch>
        </p:blipFill>
        <p:spPr bwMode="auto">
          <a:xfrm>
            <a:off x="251520" y="404664"/>
            <a:ext cx="8640960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Берегите Землю! Берегите!</a:t>
            </a:r>
            <a:endParaRPr lang="ru-RU" dirty="0"/>
          </a:p>
        </p:txBody>
      </p:sp>
      <p:pic>
        <p:nvPicPr>
          <p:cNvPr id="4" name="42031ae01cf9 (3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04448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48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Современный человек</a:t>
            </a:r>
            <a:endParaRPr lang="ru-RU" sz="2800" b="1" dirty="0"/>
          </a:p>
        </p:txBody>
      </p:sp>
      <p:pic>
        <p:nvPicPr>
          <p:cNvPr id="2050" name="Picture 2" descr="https://freylau.com/wp-content/uploads/2015/02/karriere_19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196752"/>
            <a:ext cx="7560840" cy="50450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Экономика и экология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57200" y="1447801"/>
            <a:ext cx="4040188" cy="3505200"/>
          </a:xfrm>
        </p:spPr>
        <p:txBody>
          <a:bodyPr/>
          <a:lstStyle/>
          <a:p>
            <a:r>
              <a:rPr lang="ru-RU" sz="2800" dirty="0" smtClean="0">
                <a:solidFill>
                  <a:srgbClr val="FDF81C"/>
                </a:solidFill>
                <a:effectLst/>
                <a:latin typeface="Comic Sans MS" pitchFamily="66" charset="0"/>
              </a:rPr>
              <a:t>Слово «экономика» происходит от двух греческих слов: «</a:t>
            </a:r>
            <a:r>
              <a:rPr lang="ru-RU" sz="2800" dirty="0" err="1" smtClean="0">
                <a:solidFill>
                  <a:srgbClr val="FDF81C"/>
                </a:solidFill>
                <a:effectLst/>
                <a:latin typeface="Comic Sans MS" pitchFamily="66" charset="0"/>
              </a:rPr>
              <a:t>экос</a:t>
            </a:r>
            <a:r>
              <a:rPr lang="ru-RU" sz="2800" dirty="0" smtClean="0">
                <a:solidFill>
                  <a:srgbClr val="FDF81C"/>
                </a:solidFill>
                <a:effectLst/>
                <a:latin typeface="Comic Sans MS" pitchFamily="66" charset="0"/>
              </a:rPr>
              <a:t>»  - дом, домашнее хозяйство, и «</a:t>
            </a:r>
            <a:r>
              <a:rPr lang="ru-RU" sz="2800" dirty="0" err="1" smtClean="0">
                <a:solidFill>
                  <a:srgbClr val="FDF81C"/>
                </a:solidFill>
                <a:effectLst/>
                <a:latin typeface="Comic Sans MS" pitchFamily="66" charset="0"/>
              </a:rPr>
              <a:t>номос</a:t>
            </a:r>
            <a:r>
              <a:rPr lang="ru-RU" sz="2800" dirty="0" smtClean="0">
                <a:solidFill>
                  <a:srgbClr val="FDF81C"/>
                </a:solidFill>
                <a:effectLst/>
                <a:latin typeface="Comic Sans MS" pitchFamily="66" charset="0"/>
              </a:rPr>
              <a:t>» означает «правило», «закон».</a:t>
            </a:r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4"/>
          </p:nvPr>
        </p:nvSpPr>
        <p:spPr>
          <a:xfrm>
            <a:off x="4645025" y="1447801"/>
            <a:ext cx="4041775" cy="3581400"/>
          </a:xfrm>
        </p:spPr>
        <p:txBody>
          <a:bodyPr>
            <a:normAutofit lnSpcReduction="10000"/>
          </a:bodyPr>
          <a:lstStyle/>
          <a:p>
            <a:r>
              <a:rPr lang="ru-RU" sz="2800" dirty="0" smtClean="0">
                <a:solidFill>
                  <a:srgbClr val="FDF81C"/>
                </a:solidFill>
                <a:effectLst/>
                <a:latin typeface="Comic Sans MS" pitchFamily="66" charset="0"/>
              </a:rPr>
              <a:t>Экология – это наука о связях между живыми существами и окружающей средой, </a:t>
            </a:r>
            <a:br>
              <a:rPr lang="ru-RU" sz="2800" dirty="0" smtClean="0">
                <a:solidFill>
                  <a:srgbClr val="FDF81C"/>
                </a:solidFill>
                <a:effectLst/>
                <a:latin typeface="Comic Sans MS" pitchFamily="66" charset="0"/>
              </a:rPr>
            </a:br>
            <a:r>
              <a:rPr lang="ru-RU" sz="2800" dirty="0" smtClean="0">
                <a:solidFill>
                  <a:srgbClr val="FDF81C"/>
                </a:solidFill>
                <a:effectLst/>
                <a:latin typeface="Comic Sans MS" pitchFamily="66" charset="0"/>
              </a:rPr>
              <a:t>между человеком и природой.</a:t>
            </a:r>
            <a:r>
              <a:rPr lang="ru-RU" sz="2800" dirty="0" smtClean="0">
                <a:solidFill>
                  <a:srgbClr val="FDF81C"/>
                </a:solidFill>
                <a:effectLst/>
              </a:rPr>
              <a:t/>
            </a:r>
            <a:br>
              <a:rPr lang="ru-RU" sz="2800" dirty="0" smtClean="0">
                <a:solidFill>
                  <a:srgbClr val="FDF81C"/>
                </a:solidFill>
                <a:effectLst/>
              </a:rPr>
            </a:br>
            <a:endParaRPr lang="ru-RU" sz="2800" dirty="0"/>
          </a:p>
        </p:txBody>
      </p:sp>
      <p:pic>
        <p:nvPicPr>
          <p:cNvPr id="11" name="Picture 6" descr="title"/>
          <p:cNvPicPr>
            <a:picLocks noChangeAspect="1" noChangeArrowheads="1"/>
          </p:cNvPicPr>
          <p:nvPr/>
        </p:nvPicPr>
        <p:blipFill>
          <a:blip r:embed="rId2" cstate="print"/>
          <a:srcRect t="16667"/>
          <a:stretch>
            <a:fillRect/>
          </a:stretch>
        </p:blipFill>
        <p:spPr bwMode="auto">
          <a:xfrm>
            <a:off x="914400" y="4876800"/>
            <a:ext cx="3238500" cy="1799167"/>
          </a:xfrm>
          <a:prstGeom prst="rect">
            <a:avLst/>
          </a:prstGeom>
          <a:noFill/>
        </p:spPr>
      </p:pic>
      <p:pic>
        <p:nvPicPr>
          <p:cNvPr id="12" name="Picture 6" descr="shutterstock_9798179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4890799"/>
            <a:ext cx="3276600" cy="18148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Две стороны экономики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Необходимая и полезная продукция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Вред окружающей среде</a:t>
            </a:r>
            <a:endParaRPr lang="ru-RU" dirty="0"/>
          </a:p>
        </p:txBody>
      </p:sp>
      <p:pic>
        <p:nvPicPr>
          <p:cNvPr id="11" name="Содержимое 3" descr="Фото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357431"/>
            <a:ext cx="3000396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Фото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214818"/>
            <a:ext cx="3571900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Содержимое 3" descr="Фото"/>
          <p:cNvPicPr>
            <a:picLocks noGrp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2288381"/>
            <a:ext cx="3643338" cy="4283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1" descr="C:\Users\User\Desktop\картинки по экологии\42cf7bf3ba70f273a275721e2046b9bb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Гибель Аральского моря,</a:t>
            </a:r>
            <a:br>
              <a:rPr lang="ru-RU" b="1" dirty="0" smtClean="0"/>
            </a:br>
            <a:r>
              <a:rPr lang="ru-RU" b="1" dirty="0" smtClean="0"/>
              <a:t> Казахстан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Аральское море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600200"/>
            <a:ext cx="8064895" cy="4997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457200" y="285729"/>
            <a:ext cx="8219256" cy="839016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/>
              <a:t>Авария на химическом заводе в </a:t>
            </a:r>
            <a:r>
              <a:rPr lang="ru-RU" sz="4000" b="1" dirty="0" err="1" smtClean="0"/>
              <a:t>Севезо</a:t>
            </a:r>
            <a:r>
              <a:rPr lang="ru-RU" sz="4000" b="1" dirty="0" smtClean="0"/>
              <a:t>, Италия</a:t>
            </a:r>
            <a:endParaRPr lang="ru-RU" sz="4000" dirty="0" smtClean="0"/>
          </a:p>
        </p:txBody>
      </p:sp>
      <p:pic>
        <p:nvPicPr>
          <p:cNvPr id="7" name="Содержимое 3" descr="Севезо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700808"/>
            <a:ext cx="8246720" cy="5157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457200" y="4077073"/>
            <a:ext cx="3008313" cy="288032"/>
          </a:xfrm>
        </p:spPr>
        <p:txBody>
          <a:bodyPr>
            <a:noAutofit/>
          </a:bodyPr>
          <a:lstStyle/>
          <a:p>
            <a:endParaRPr lang="ru-RU" sz="2000" dirty="0"/>
          </a:p>
        </p:txBody>
      </p:sp>
      <p:pic>
        <p:nvPicPr>
          <p:cNvPr id="10" name="Содержимое 3" descr="Бхопал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601416"/>
            <a:ext cx="8462174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23529" y="1"/>
            <a:ext cx="82809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ru-RU" sz="4000" b="0" i="0" u="none" strike="noStrike" cap="none" spc="0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Выброс цианистых</a:t>
            </a:r>
            <a:r>
              <a:rPr kumimoji="0" lang="ru-RU" sz="4000" b="0" i="0" u="none" strike="noStrike" cap="none" spc="0" normalizeH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соединений в </a:t>
            </a:r>
            <a:r>
              <a:rPr kumimoji="0" lang="ru-RU" sz="4000" b="0" i="0" u="none" strike="noStrike" cap="none" spc="0" normalizeH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Бхопале</a:t>
            </a:r>
            <a:r>
              <a:rPr kumimoji="0" lang="ru-RU" sz="4000" b="0" i="0" u="none" strike="noStrike" cap="none" spc="0" normalizeH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, Индия</a:t>
            </a:r>
            <a:endParaRPr lang="ru-RU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1013</TotalTime>
  <Words>155</Words>
  <Application>Microsoft Office PowerPoint</Application>
  <PresentationFormat>Экран (4:3)</PresentationFormat>
  <Paragraphs>29</Paragraphs>
  <Slides>20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 </vt:lpstr>
      <vt:lpstr>Первобытный человек</vt:lpstr>
      <vt:lpstr>Современный человек</vt:lpstr>
      <vt:lpstr>Экономика и экология</vt:lpstr>
      <vt:lpstr>Две стороны экономики</vt:lpstr>
      <vt:lpstr>Слайд 6</vt:lpstr>
      <vt:lpstr> Гибель Аральского моря,  Казахстан </vt:lpstr>
      <vt:lpstr>Слайд 8</vt:lpstr>
      <vt:lpstr>Слайд 9</vt:lpstr>
      <vt:lpstr>       Экологическая катастрофа в Венгрии 2010 г.   </vt:lpstr>
      <vt:lpstr>Чернобыльская катастрофа, СССР .</vt:lpstr>
      <vt:lpstr>  Взрыв нефтяной платформы Deepwater Horizon в Мексиканском заливе    </vt:lpstr>
      <vt:lpstr>Авария на АЭС в Японии 2011г.</vt:lpstr>
      <vt:lpstr>Пожар на морской нефтедобывающей платформе у берегов США 2010 год</vt:lpstr>
      <vt:lpstr>Экологические катастрофы</vt:lpstr>
      <vt:lpstr> А что останется после нас? Каким будет  Экологический прогноз?</vt:lpstr>
      <vt:lpstr>Гибель лесов-зелёных легких планеты</vt:lpstr>
      <vt:lpstr>Экологический прогноз</vt:lpstr>
      <vt:lpstr>Экологический прогноз</vt:lpstr>
      <vt:lpstr>Берегите Землю! Берегите!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Teacher</cp:lastModifiedBy>
  <cp:revision>93</cp:revision>
  <dcterms:created xsi:type="dcterms:W3CDTF">2011-03-21T18:21:34Z</dcterms:created>
  <dcterms:modified xsi:type="dcterms:W3CDTF">2019-04-11T08:56:46Z</dcterms:modified>
</cp:coreProperties>
</file>